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122" y="494824"/>
            <a:ext cx="7884557" cy="1686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Electronic Health Records (EHR) &amp; Appointment Management System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6122" y="2451378"/>
            <a:ext cx="7884557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pioneering project from the Department of CSE, Daffodil International University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116122" y="3440906"/>
            <a:ext cx="4818936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Course: CSE323 – Operating Systems Lab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116122" y="3991928"/>
            <a:ext cx="7884557" cy="2484834"/>
          </a:xfrm>
          <a:prstGeom prst="roundRect">
            <a:avLst>
              <a:gd name="adj" fmla="val 1086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18885" y="4194691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Submitted By: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8885" y="4583668"/>
            <a:ext cx="747903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Shuvo Singh Partho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18885" y="4934307"/>
            <a:ext cx="747903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Md. Nayeem Hasan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18885" y="5284946"/>
            <a:ext cx="747903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Md. Sorowar Jahan Ishan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18885" y="5635585"/>
            <a:ext cx="747903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Md. Tanvir Hasan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318885" y="5986224"/>
            <a:ext cx="747903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Shoukhinuzzaman Aditto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16122" y="6656665"/>
            <a:ext cx="7884557" cy="1082278"/>
          </a:xfrm>
          <a:prstGeom prst="roundRect">
            <a:avLst>
              <a:gd name="adj" fmla="val 2494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18885" y="6859429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Submitted To: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18885" y="7248406"/>
            <a:ext cx="747903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Md. Aman Ullah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Lecturer, CSE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604" y="555546"/>
            <a:ext cx="7854791" cy="1151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Conclusion: A Foundation for Digital Healthcare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4604" y="1983105"/>
            <a:ext cx="785479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Electronic Health Records and Appointment Management System stands as a testament to improved healthcare workflows and a future-ready digital infrastructure.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4604" y="2779633"/>
            <a:ext cx="3835241" cy="1650683"/>
          </a:xfrm>
          <a:prstGeom prst="roundRect">
            <a:avLst>
              <a:gd name="adj" fmla="val 26781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828794" y="2963823"/>
            <a:ext cx="240375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Workflow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28794" y="3362087"/>
            <a:ext cx="3466862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Significantly improved efficiency in managing patient data and appointments.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4664035" y="2779633"/>
            <a:ext cx="3835360" cy="1650683"/>
          </a:xfrm>
          <a:prstGeom prst="roundRect">
            <a:avLst>
              <a:gd name="adj" fmla="val 26781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4848225" y="2963823"/>
            <a:ext cx="268521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Inefficiencies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848225" y="3362087"/>
            <a:ext cx="3466981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Eliminated errors, minimized wait times, and drastically cut down manual administrative tasks.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44604" y="4614505"/>
            <a:ext cx="7854791" cy="1061323"/>
          </a:xfrm>
          <a:prstGeom prst="roundRect">
            <a:avLst>
              <a:gd name="adj" fmla="val 41653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828794" y="4798695"/>
            <a:ext cx="239041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Scalable Foundation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28794" y="5196959"/>
            <a:ext cx="748641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robust and adaptable base for integrating future healthcare technologies.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44604" y="5952053"/>
            <a:ext cx="7854791" cy="1151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50"/>
              </a:lnSpc>
              <a:buNone/>
            </a:pPr>
            <a:r>
              <a:rPr lang="en-US" sz="7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7250" dirty="0"/>
          </a:p>
        </p:txBody>
      </p:sp>
      <p:sp>
        <p:nvSpPr>
          <p:cNvPr id="15" name="Text 12"/>
          <p:cNvSpPr/>
          <p:nvPr/>
        </p:nvSpPr>
        <p:spPr>
          <a:xfrm>
            <a:off x="644604" y="7379375"/>
            <a:ext cx="785479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your attention and support in building the future of healthcare.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773" y="942380"/>
            <a:ext cx="7826454" cy="11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Revolutionizing Healthcare: The Need for Digital Transformation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8773" y="2570559"/>
            <a:ext cx="3683675" cy="1505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healthcare systems often struggle with inefficiencies, leading to patient dissatisfaction and operational bottlenecks. Manual record-keeping is prone to errors, delays, and security risks.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377" y="4293572"/>
            <a:ext cx="282297" cy="2822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0516" y="4287798"/>
            <a:ext cx="3071932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in Traditional Healthcare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270516" y="5064204"/>
            <a:ext cx="307193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records &amp; paperwork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270516" y="5431155"/>
            <a:ext cx="307193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Extended wait times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270516" y="5798106"/>
            <a:ext cx="307193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 of human error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1270516" y="6165056"/>
            <a:ext cx="3071932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Fragmented patient information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4809173" y="2570559"/>
            <a:ext cx="3683675" cy="1806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project addresses these critical issues by introducing a robust Electronic Health Records (EHR) and Appointment Management System, designed to streamline processes and enhance patient care.</a:t>
            </a:r>
            <a:endParaRPr lang="en-US" sz="1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9777" y="4594681"/>
            <a:ext cx="282297" cy="28229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20916" y="4588907"/>
            <a:ext cx="267092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Purpose of the Project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5420916" y="5071229"/>
            <a:ext cx="307193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efficiency &amp; accuracy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5420916" y="5438180"/>
            <a:ext cx="307193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patient experience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5420916" y="5805130"/>
            <a:ext cx="3071932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health data management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5420916" y="6473190"/>
            <a:ext cx="3071932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Modernize healthcare workflows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195" y="749260"/>
            <a:ext cx="13152834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Objectives: Building a Seamless Healthcare Experience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10195" y="1904286"/>
            <a:ext cx="6617851" cy="1568172"/>
          </a:xfrm>
          <a:prstGeom prst="roundRect">
            <a:avLst>
              <a:gd name="adj" fmla="val 6997"/>
            </a:avLst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195" y="1881426"/>
            <a:ext cx="6617851" cy="9144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1642824"/>
            <a:ext cx="523042" cy="5230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14465" y="1773555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807363" y="2340173"/>
            <a:ext cx="2405777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 EHR Database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07363" y="2717125"/>
            <a:ext cx="6223516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robust, scalable, and secure Electronic Health Record database to store patient data.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402354" y="1904286"/>
            <a:ext cx="6617851" cy="1568172"/>
          </a:xfrm>
          <a:prstGeom prst="roundRect">
            <a:avLst>
              <a:gd name="adj" fmla="val 6997"/>
            </a:avLst>
          </a:prstGeom>
          <a:solidFill>
            <a:srgbClr val="FBFA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54" y="1881426"/>
            <a:ext cx="6617851" cy="9144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699" y="1642824"/>
            <a:ext cx="523042" cy="5230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606623" y="1773555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599521" y="2340173"/>
            <a:ext cx="333851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Online Appointment Booking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7599521" y="2717125"/>
            <a:ext cx="6223516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real-time appointment scheduling with instant availability updates for patients and clinics.</a:t>
            </a:r>
            <a:endParaRPr lang="en-US" sz="1350" dirty="0"/>
          </a:p>
        </p:txBody>
      </p:sp>
      <p:sp>
        <p:nvSpPr>
          <p:cNvPr id="15" name="Shape 9"/>
          <p:cNvSpPr/>
          <p:nvPr/>
        </p:nvSpPr>
        <p:spPr>
          <a:xfrm>
            <a:off x="610195" y="3908227"/>
            <a:ext cx="6617851" cy="1568172"/>
          </a:xfrm>
          <a:prstGeom prst="roundRect">
            <a:avLst>
              <a:gd name="adj" fmla="val 6997"/>
            </a:avLst>
          </a:prstGeom>
          <a:solidFill>
            <a:srgbClr val="FBFAFF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95" y="3885367"/>
            <a:ext cx="6617851" cy="9144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40" y="3646765"/>
            <a:ext cx="523042" cy="5230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14465" y="3777496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807363" y="4344114"/>
            <a:ext cx="232838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Intuitive Dashboards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807363" y="4721066"/>
            <a:ext cx="6223516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specialized dashboards for doctors and administrators to manage schedules and patient records efficiently.</a:t>
            </a:r>
            <a:endParaRPr lang="en-US" sz="1350" dirty="0"/>
          </a:p>
        </p:txBody>
      </p:sp>
      <p:sp>
        <p:nvSpPr>
          <p:cNvPr id="21" name="Shape 13"/>
          <p:cNvSpPr/>
          <p:nvPr/>
        </p:nvSpPr>
        <p:spPr>
          <a:xfrm>
            <a:off x="7402354" y="3908227"/>
            <a:ext cx="6617851" cy="1568172"/>
          </a:xfrm>
          <a:prstGeom prst="roundRect">
            <a:avLst>
              <a:gd name="adj" fmla="val 6997"/>
            </a:avLst>
          </a:prstGeom>
          <a:solidFill>
            <a:srgbClr val="FBFAFF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354" y="3885367"/>
            <a:ext cx="6617851" cy="9144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9699" y="3646765"/>
            <a:ext cx="523042" cy="5230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606623" y="3777496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7599521" y="4344114"/>
            <a:ext cx="2748915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Notifications</a:t>
            </a:r>
            <a:endParaRPr lang="en-US" sz="1700" dirty="0"/>
          </a:p>
        </p:txBody>
      </p:sp>
      <p:sp>
        <p:nvSpPr>
          <p:cNvPr id="26" name="Text 16"/>
          <p:cNvSpPr/>
          <p:nvPr/>
        </p:nvSpPr>
        <p:spPr>
          <a:xfrm>
            <a:off x="7599521" y="4721066"/>
            <a:ext cx="6223516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SMS and email alerts for appointment confirmations, reminders, and important updates.</a:t>
            </a:r>
            <a:endParaRPr lang="en-US" sz="1350" dirty="0"/>
          </a:p>
        </p:txBody>
      </p:sp>
      <p:sp>
        <p:nvSpPr>
          <p:cNvPr id="27" name="Shape 17"/>
          <p:cNvSpPr/>
          <p:nvPr/>
        </p:nvSpPr>
        <p:spPr>
          <a:xfrm>
            <a:off x="610195" y="5912168"/>
            <a:ext cx="6617851" cy="1568172"/>
          </a:xfrm>
          <a:prstGeom prst="roundRect">
            <a:avLst>
              <a:gd name="adj" fmla="val 6997"/>
            </a:avLst>
          </a:prstGeom>
          <a:solidFill>
            <a:srgbClr val="FBFAFF"/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195" y="5889308"/>
            <a:ext cx="6617851" cy="9144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540" y="5650706"/>
            <a:ext cx="523042" cy="52304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3814465" y="5781437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600" dirty="0"/>
          </a:p>
        </p:txBody>
      </p:sp>
      <p:sp>
        <p:nvSpPr>
          <p:cNvPr id="31" name="Text 19"/>
          <p:cNvSpPr/>
          <p:nvPr/>
        </p:nvSpPr>
        <p:spPr>
          <a:xfrm>
            <a:off x="807363" y="6348055"/>
            <a:ext cx="3206234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Robust Security &amp; Validation</a:t>
            </a:r>
            <a:endParaRPr lang="en-US" sz="1700" dirty="0"/>
          </a:p>
        </p:txBody>
      </p:sp>
      <p:sp>
        <p:nvSpPr>
          <p:cNvPr id="32" name="Text 20"/>
          <p:cNvSpPr/>
          <p:nvPr/>
        </p:nvSpPr>
        <p:spPr>
          <a:xfrm>
            <a:off x="807363" y="6725007"/>
            <a:ext cx="6223516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strong user authentication, data validation, and encryption to protect sensitive health information.</a:t>
            </a:r>
            <a:endParaRPr lang="en-US" sz="1350" dirty="0"/>
          </a:p>
        </p:txBody>
      </p:sp>
      <p:sp>
        <p:nvSpPr>
          <p:cNvPr id="33" name="Shape 21"/>
          <p:cNvSpPr/>
          <p:nvPr/>
        </p:nvSpPr>
        <p:spPr>
          <a:xfrm>
            <a:off x="7402354" y="5912168"/>
            <a:ext cx="6617851" cy="1568172"/>
          </a:xfrm>
          <a:prstGeom prst="roundRect">
            <a:avLst>
              <a:gd name="adj" fmla="val 6997"/>
            </a:avLst>
          </a:prstGeom>
          <a:solidFill>
            <a:srgbClr val="FBFAFF"/>
          </a:solidFill>
          <a:ln/>
        </p:spPr>
      </p:sp>
      <p:pic>
        <p:nvPicPr>
          <p:cNvPr id="3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2354" y="5889308"/>
            <a:ext cx="6617851" cy="91440"/>
          </a:xfrm>
          <a:prstGeom prst="rect">
            <a:avLst/>
          </a:prstGeom>
        </p:spPr>
      </p:pic>
      <p:pic>
        <p:nvPicPr>
          <p:cNvPr id="3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9699" y="5650706"/>
            <a:ext cx="523042" cy="523042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10606623" y="5781437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</a:t>
            </a:r>
            <a:endParaRPr lang="en-US" sz="1600" dirty="0"/>
          </a:p>
        </p:txBody>
      </p:sp>
      <p:sp>
        <p:nvSpPr>
          <p:cNvPr id="37" name="Text 23"/>
          <p:cNvSpPr/>
          <p:nvPr/>
        </p:nvSpPr>
        <p:spPr>
          <a:xfrm>
            <a:off x="7599521" y="6348055"/>
            <a:ext cx="262473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Streamlined Workflows</a:t>
            </a:r>
            <a:endParaRPr lang="en-US" sz="1700" dirty="0"/>
          </a:p>
        </p:txBody>
      </p:sp>
      <p:sp>
        <p:nvSpPr>
          <p:cNvPr id="38" name="Text 24"/>
          <p:cNvSpPr/>
          <p:nvPr/>
        </p:nvSpPr>
        <p:spPr>
          <a:xfrm>
            <a:off x="7599521" y="6725007"/>
            <a:ext cx="6223516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key healthcare processes to reduce manual intervention and improve operational efficiency.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1729383"/>
            <a:ext cx="7121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Architecture: A Robust 3-Tier Foundation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225373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is built on a reliable 3-tier architecture, ensuring scalability, security, and efficient data handling.</a:t>
            </a:r>
            <a:endParaRPr lang="en-US" sz="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2562701"/>
            <a:ext cx="13836729" cy="7184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47662" y="5378419"/>
            <a:ext cx="1707437" cy="1536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Role-Based Access Control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8873" y="4467928"/>
            <a:ext cx="347463" cy="3474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332" y="4045337"/>
            <a:ext cx="2991430" cy="384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724332" y="4538787"/>
            <a:ext cx="2991430" cy="614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HTML, CSS, JavaScript presentation layer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10914318" y="5684477"/>
            <a:ext cx="2991430" cy="384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0914318" y="6177927"/>
            <a:ext cx="2991430" cy="614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PHP application logic and APIs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9874" y="5260179"/>
            <a:ext cx="347463" cy="347463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67855" y="7418380"/>
            <a:ext cx="347464" cy="3474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4332" y="7241660"/>
            <a:ext cx="2991430" cy="384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724332" y="7735110"/>
            <a:ext cx="2991430" cy="30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persistent storage</a:t>
            </a:r>
            <a:endParaRPr lang="en-US" sz="1050" dirty="0"/>
          </a:p>
        </p:txBody>
      </p:sp>
      <p:sp>
        <p:nvSpPr>
          <p:cNvPr id="16" name="Shape 9"/>
          <p:cNvSpPr/>
          <p:nvPr/>
        </p:nvSpPr>
        <p:spPr>
          <a:xfrm>
            <a:off x="396835" y="9874568"/>
            <a:ext cx="6861691" cy="683776"/>
          </a:xfrm>
          <a:prstGeom prst="roundRect">
            <a:avLst>
              <a:gd name="adj" fmla="val 10698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595" y="9874568"/>
            <a:ext cx="60960" cy="68377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71143" y="10003155"/>
            <a:ext cx="217646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(Presentation Layer)</a:t>
            </a:r>
            <a:endParaRPr lang="en-US" sz="1100" dirty="0"/>
          </a:p>
        </p:txBody>
      </p:sp>
      <p:sp>
        <p:nvSpPr>
          <p:cNvPr id="19" name="Text 11"/>
          <p:cNvSpPr/>
          <p:nvPr/>
        </p:nvSpPr>
        <p:spPr>
          <a:xfrm>
            <a:off x="571143" y="10248305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using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HTML, CSS,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JavaScript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a responsive and intuitive user interface.</a:t>
            </a:r>
            <a:endParaRPr lang="en-US" sz="850" dirty="0"/>
          </a:p>
        </p:txBody>
      </p:sp>
      <p:sp>
        <p:nvSpPr>
          <p:cNvPr id="20" name="Shape 12"/>
          <p:cNvSpPr/>
          <p:nvPr/>
        </p:nvSpPr>
        <p:spPr>
          <a:xfrm>
            <a:off x="7371874" y="9874568"/>
            <a:ext cx="6861691" cy="683776"/>
          </a:xfrm>
          <a:prstGeom prst="roundRect">
            <a:avLst>
              <a:gd name="adj" fmla="val 10698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6634" y="9874568"/>
            <a:ext cx="60960" cy="68377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546181" y="10003155"/>
            <a:ext cx="204894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(Application Layer)</a:t>
            </a:r>
            <a:endParaRPr lang="en-US" sz="1100" dirty="0"/>
          </a:p>
        </p:txBody>
      </p:sp>
      <p:sp>
        <p:nvSpPr>
          <p:cNvPr id="23" name="Text 14"/>
          <p:cNvSpPr/>
          <p:nvPr/>
        </p:nvSpPr>
        <p:spPr>
          <a:xfrm>
            <a:off x="7546181" y="10248305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Powered by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PHP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handle business logic, data processing, and communication with the database.</a:t>
            </a:r>
            <a:endParaRPr lang="en-US" sz="850" dirty="0"/>
          </a:p>
        </p:txBody>
      </p:sp>
      <p:sp>
        <p:nvSpPr>
          <p:cNvPr id="24" name="Shape 15"/>
          <p:cNvSpPr/>
          <p:nvPr/>
        </p:nvSpPr>
        <p:spPr>
          <a:xfrm>
            <a:off x="396835" y="10671691"/>
            <a:ext cx="6861691" cy="683776"/>
          </a:xfrm>
          <a:prstGeom prst="roundRect">
            <a:avLst>
              <a:gd name="adj" fmla="val 10698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595" y="10671691"/>
            <a:ext cx="60960" cy="683776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571143" y="10800278"/>
            <a:ext cx="157138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(Data Layer)</a:t>
            </a:r>
            <a:endParaRPr lang="en-US" sz="1100" dirty="0"/>
          </a:p>
        </p:txBody>
      </p:sp>
      <p:sp>
        <p:nvSpPr>
          <p:cNvPr id="27" name="Text 17"/>
          <p:cNvSpPr/>
          <p:nvPr/>
        </p:nvSpPr>
        <p:spPr>
          <a:xfrm>
            <a:off x="571143" y="11045428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Utilizes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secure and organized storage of all electronic health records and appointment data.</a:t>
            </a:r>
            <a:endParaRPr lang="en-US" sz="850" dirty="0"/>
          </a:p>
        </p:txBody>
      </p:sp>
      <p:sp>
        <p:nvSpPr>
          <p:cNvPr id="28" name="Shape 18"/>
          <p:cNvSpPr/>
          <p:nvPr/>
        </p:nvSpPr>
        <p:spPr>
          <a:xfrm>
            <a:off x="7371874" y="10671691"/>
            <a:ext cx="6861691" cy="683776"/>
          </a:xfrm>
          <a:prstGeom prst="roundRect">
            <a:avLst>
              <a:gd name="adj" fmla="val 10698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634" y="10671691"/>
            <a:ext cx="60960" cy="683776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7546181" y="10800278"/>
            <a:ext cx="192928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Role-Based Access Control</a:t>
            </a:r>
            <a:endParaRPr lang="en-US" sz="1100" dirty="0"/>
          </a:p>
        </p:txBody>
      </p:sp>
      <p:sp>
        <p:nvSpPr>
          <p:cNvPr id="31" name="Text 20"/>
          <p:cNvSpPr/>
          <p:nvPr/>
        </p:nvSpPr>
        <p:spPr>
          <a:xfrm>
            <a:off x="7546181" y="11045428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that users can only access functionalities and data relevant to their specific roles (e.g., patient, doctor, admin).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458" y="1157168"/>
            <a:ext cx="11150322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Interface: A Glimpse into User Experience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2458" y="2053947"/>
            <a:ext cx="1340548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user-friendly interface is designed for clarity and ease of navigation across different user roles.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078" y="2645093"/>
            <a:ext cx="3242667" cy="2100024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643" y="2645093"/>
            <a:ext cx="3242667" cy="210002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209" y="2645093"/>
            <a:ext cx="3242667" cy="2100024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774" y="2645093"/>
            <a:ext cx="3242667" cy="2100024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612458" y="5056227"/>
            <a:ext cx="13405485" cy="2016204"/>
          </a:xfrm>
          <a:prstGeom prst="roundRect">
            <a:avLst>
              <a:gd name="adj" fmla="val 1302"/>
            </a:avLst>
          </a:prstGeom>
          <a:solidFill>
            <a:srgbClr val="EAE8F3"/>
          </a:solidFill>
          <a:ln/>
        </p:spPr>
      </p:sp>
      <p:sp>
        <p:nvSpPr>
          <p:cNvPr id="9" name="Shape 3"/>
          <p:cNvSpPr/>
          <p:nvPr/>
        </p:nvSpPr>
        <p:spPr>
          <a:xfrm>
            <a:off x="612458" y="5056227"/>
            <a:ext cx="6702743" cy="1008102"/>
          </a:xfrm>
          <a:prstGeom prst="roundRect">
            <a:avLst>
              <a:gd name="adj" fmla="val 2604"/>
            </a:avLst>
          </a:prstGeom>
          <a:solidFill>
            <a:srgbClr val="EAE8F3"/>
          </a:solidFill>
          <a:ln/>
        </p:spPr>
      </p:sp>
      <p:sp>
        <p:nvSpPr>
          <p:cNvPr id="10" name="Text 4"/>
          <p:cNvSpPr/>
          <p:nvPr/>
        </p:nvSpPr>
        <p:spPr>
          <a:xfrm>
            <a:off x="787360" y="5231130"/>
            <a:ext cx="2187535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Home Page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787360" y="5609392"/>
            <a:ext cx="635293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Welcoming and easy-to-navigate for all users.</a:t>
            </a:r>
            <a:endParaRPr lang="en-US" sz="1350" dirty="0"/>
          </a:p>
        </p:txBody>
      </p:sp>
      <p:sp>
        <p:nvSpPr>
          <p:cNvPr id="12" name="Shape 6"/>
          <p:cNvSpPr/>
          <p:nvPr/>
        </p:nvSpPr>
        <p:spPr>
          <a:xfrm>
            <a:off x="7315200" y="5056227"/>
            <a:ext cx="6702743" cy="100810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3" name="Shape 7"/>
          <p:cNvSpPr/>
          <p:nvPr/>
        </p:nvSpPr>
        <p:spPr>
          <a:xfrm>
            <a:off x="7315200" y="5056227"/>
            <a:ext cx="22860" cy="1008102"/>
          </a:xfrm>
          <a:prstGeom prst="roundRect">
            <a:avLst>
              <a:gd name="adj" fmla="val 114836"/>
            </a:avLst>
          </a:prstGeom>
          <a:solidFill>
            <a:srgbClr val="D0CED9"/>
          </a:solidFill>
          <a:ln/>
        </p:spPr>
      </p:sp>
      <p:sp>
        <p:nvSpPr>
          <p:cNvPr id="14" name="Text 8"/>
          <p:cNvSpPr/>
          <p:nvPr/>
        </p:nvSpPr>
        <p:spPr>
          <a:xfrm>
            <a:off x="7490103" y="5231130"/>
            <a:ext cx="251662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Appointment Booking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490103" y="5609392"/>
            <a:ext cx="635293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scheduling with real-time updates.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612458" y="6064329"/>
            <a:ext cx="6702743" cy="100810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7" name="Shape 11"/>
          <p:cNvSpPr/>
          <p:nvPr/>
        </p:nvSpPr>
        <p:spPr>
          <a:xfrm>
            <a:off x="612458" y="6064329"/>
            <a:ext cx="6702743" cy="22860"/>
          </a:xfrm>
          <a:prstGeom prst="roundRect">
            <a:avLst>
              <a:gd name="adj" fmla="val 114836"/>
            </a:avLst>
          </a:prstGeom>
          <a:solidFill>
            <a:srgbClr val="D0CED9"/>
          </a:solidFill>
          <a:ln/>
        </p:spPr>
      </p:sp>
      <p:sp>
        <p:nvSpPr>
          <p:cNvPr id="18" name="Text 12"/>
          <p:cNvSpPr/>
          <p:nvPr/>
        </p:nvSpPr>
        <p:spPr>
          <a:xfrm>
            <a:off x="787360" y="6239232"/>
            <a:ext cx="2187535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Doctor Dashboard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87360" y="6617494"/>
            <a:ext cx="635293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tools for managing patient care.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7315200" y="6064329"/>
            <a:ext cx="6702743" cy="100810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21" name="Shape 15"/>
          <p:cNvSpPr/>
          <p:nvPr/>
        </p:nvSpPr>
        <p:spPr>
          <a:xfrm>
            <a:off x="7315200" y="6064329"/>
            <a:ext cx="22860" cy="1008102"/>
          </a:xfrm>
          <a:prstGeom prst="roundRect">
            <a:avLst>
              <a:gd name="adj" fmla="val 114836"/>
            </a:avLst>
          </a:prstGeom>
          <a:solidFill>
            <a:srgbClr val="D0CED9"/>
          </a:solidFill>
          <a:ln/>
        </p:spPr>
      </p:sp>
      <p:sp>
        <p:nvSpPr>
          <p:cNvPr id="22" name="Shape 16"/>
          <p:cNvSpPr/>
          <p:nvPr/>
        </p:nvSpPr>
        <p:spPr>
          <a:xfrm>
            <a:off x="7315200" y="6064329"/>
            <a:ext cx="6702743" cy="22860"/>
          </a:xfrm>
          <a:prstGeom prst="roundRect">
            <a:avLst>
              <a:gd name="adj" fmla="val 114836"/>
            </a:avLst>
          </a:prstGeom>
          <a:solidFill>
            <a:srgbClr val="D0CED9"/>
          </a:solidFill>
          <a:ln/>
        </p:spPr>
      </p:sp>
      <p:sp>
        <p:nvSpPr>
          <p:cNvPr id="23" name="Text 17"/>
          <p:cNvSpPr/>
          <p:nvPr/>
        </p:nvSpPr>
        <p:spPr>
          <a:xfrm>
            <a:off x="7490103" y="6239232"/>
            <a:ext cx="2187535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Patient EHR View</a:t>
            </a:r>
            <a:endParaRPr lang="en-US" sz="1700" dirty="0"/>
          </a:p>
        </p:txBody>
      </p:sp>
      <p:sp>
        <p:nvSpPr>
          <p:cNvPr id="24" name="Text 18"/>
          <p:cNvSpPr/>
          <p:nvPr/>
        </p:nvSpPr>
        <p:spPr>
          <a:xfrm>
            <a:off x="7490103" y="6617494"/>
            <a:ext cx="635293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access to personal medical history.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828" y="417314"/>
            <a:ext cx="7134820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Workflow: From Patient to Physician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9828" y="1193125"/>
            <a:ext cx="1357074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optimizes the patient journey from scheduling an appointment to receiving notifications, ensuring a smooth and efficient process.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29828" y="1605677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EAE8F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9018" y="1946196"/>
            <a:ext cx="227052" cy="2270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86708" y="1757005"/>
            <a:ext cx="1909762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Patient Registration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286708" y="2084308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patients create secure accounts.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529828" y="2665333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EAE8F3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018" y="3005852"/>
            <a:ext cx="227052" cy="2270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86708" y="2816662"/>
            <a:ext cx="244685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Appointment Scheduling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286708" y="3143964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Patients browse available slots and book appointments online.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529828" y="3724989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EAE8F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018" y="4065508"/>
            <a:ext cx="227052" cy="2270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86708" y="3876318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Validation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1286708" y="4203621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verifies appointment availability and patient details.</a:t>
            </a:r>
            <a:endParaRPr lang="en-US" sz="1150" dirty="0"/>
          </a:p>
        </p:txBody>
      </p:sp>
      <p:sp>
        <p:nvSpPr>
          <p:cNvPr id="16" name="Shape 11"/>
          <p:cNvSpPr/>
          <p:nvPr/>
        </p:nvSpPr>
        <p:spPr>
          <a:xfrm>
            <a:off x="529828" y="4784646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EAE8F3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018" y="5125164"/>
            <a:ext cx="227052" cy="22705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286708" y="4935974"/>
            <a:ext cx="206597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Doctor Confirmation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1286708" y="5263277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Doctors review and either confirm or reschedule appointments.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529828" y="5844302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EAE8F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018" y="6184821"/>
            <a:ext cx="227052" cy="22705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286708" y="5995630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EHR Update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1286708" y="6322933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Upon consultation, patient's electronic health record is updated.</a:t>
            </a:r>
            <a:endParaRPr lang="en-US" sz="1150" dirty="0"/>
          </a:p>
        </p:txBody>
      </p:sp>
      <p:sp>
        <p:nvSpPr>
          <p:cNvPr id="24" name="Shape 17"/>
          <p:cNvSpPr/>
          <p:nvPr/>
        </p:nvSpPr>
        <p:spPr>
          <a:xfrm>
            <a:off x="529828" y="6903958"/>
            <a:ext cx="605552" cy="908328"/>
          </a:xfrm>
          <a:prstGeom prst="roundRect">
            <a:avLst>
              <a:gd name="adj" fmla="val 360045"/>
            </a:avLst>
          </a:prstGeom>
          <a:solidFill>
            <a:srgbClr val="EAE8F3"/>
          </a:solidFill>
          <a:ln/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9018" y="7244477"/>
            <a:ext cx="227052" cy="227052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1286708" y="7055287"/>
            <a:ext cx="2386846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Notifications</a:t>
            </a:r>
            <a:endParaRPr lang="en-US" sz="1450" dirty="0"/>
          </a:p>
        </p:txBody>
      </p:sp>
      <p:sp>
        <p:nvSpPr>
          <p:cNvPr id="27" name="Text 19"/>
          <p:cNvSpPr/>
          <p:nvPr/>
        </p:nvSpPr>
        <p:spPr>
          <a:xfrm>
            <a:off x="1286708" y="7382589"/>
            <a:ext cx="1281386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Patients receive SMS/email confirmations and reminders.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787718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Implementation Details: Engineering for Robustness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2908" y="2197060"/>
            <a:ext cx="7870984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implementation focuses on structured design, efficient data handling, and paramount security measures.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22908" y="3165158"/>
            <a:ext cx="2550676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Architecture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122908" y="3631049"/>
            <a:ext cx="3713678" cy="872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schemas for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patients, doctors, appointments, and insurance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22908" y="4567238"/>
            <a:ext cx="371367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relationships for quick data retrieval and integrity.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22908" y="533078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122908" y="5796677"/>
            <a:ext cx="3713678" cy="872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RESTful API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seamless communication between frontend and backend.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22908" y="6732865"/>
            <a:ext cx="371367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modularity and future extensibility.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0287833" y="3165158"/>
            <a:ext cx="2807256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Appointment Validation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7833" y="3631049"/>
            <a:ext cx="371367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AJAX-driven real-time validation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instant slot checking.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287833" y="4276368"/>
            <a:ext cx="371367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Minimizes booking conflicts and enhances user experience.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287833" y="503991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Protocols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7833" y="5505807"/>
            <a:ext cx="371367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Bcrypt hashing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password protection.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0287833" y="6151126"/>
            <a:ext cx="371367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sanitization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prevent SQL injection and XSS attacks.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0287833" y="6796445"/>
            <a:ext cx="371367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session management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user authentication.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8507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&amp; Impact: Tangible Results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delivers significant performance improvements and positive outcomes for healthcare providers and patients alike.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86126"/>
            <a:ext cx="3319105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1.2s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347549" y="19020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Page Load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2192536"/>
            <a:ext cx="331910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Rapid loading times for a smooth user experience.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857625" y="1386126"/>
            <a:ext cx="331922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100+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4808458" y="19020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Concurrent Users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3857625" y="2192536"/>
            <a:ext cx="33192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efficiently handles high user traffic.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657475"/>
            <a:ext cx="3319105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&lt; 0.05s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1347549" y="31733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Query Time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396835" y="3463885"/>
            <a:ext cx="331910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Lightning-fast data retrieval from the database.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857625" y="2657475"/>
            <a:ext cx="331922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99%</a:t>
            </a:r>
            <a:endParaRPr lang="en-US" sz="2900" dirty="0"/>
          </a:p>
        </p:txBody>
      </p:sp>
      <p:sp>
        <p:nvSpPr>
          <p:cNvPr id="14" name="Text 12"/>
          <p:cNvSpPr/>
          <p:nvPr/>
        </p:nvSpPr>
        <p:spPr>
          <a:xfrm>
            <a:off x="4808458" y="31733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Booking Success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3857625" y="3463885"/>
            <a:ext cx="33192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Near-perfect rate for successful appointment bookings.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10153531" y="206656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30%</a:t>
            </a:r>
            <a:endParaRPr lang="en-US" sz="22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0536" y="1357789"/>
            <a:ext cx="1701165" cy="1701165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0141148" y="3200638"/>
            <a:ext cx="14200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No-Shows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7461171" y="349115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reminders significantly decreased missed appointments.</a:t>
            </a:r>
            <a:endParaRPr lang="en-US" sz="850" dirty="0"/>
          </a:p>
        </p:txBody>
      </p:sp>
      <p:sp>
        <p:nvSpPr>
          <p:cNvPr id="20" name="Text 17"/>
          <p:cNvSpPr/>
          <p:nvPr/>
        </p:nvSpPr>
        <p:spPr>
          <a:xfrm>
            <a:off x="10153531" y="463653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40%</a:t>
            </a:r>
            <a:endParaRPr lang="en-US" sz="2200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536" y="3927753"/>
            <a:ext cx="1701165" cy="1701165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10142339" y="57706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Faster Diagnosis</a:t>
            </a:r>
            <a:endParaRPr lang="en-US" sz="1100" dirty="0"/>
          </a:p>
        </p:txBody>
      </p:sp>
      <p:sp>
        <p:nvSpPr>
          <p:cNvPr id="23" name="Text 19"/>
          <p:cNvSpPr/>
          <p:nvPr/>
        </p:nvSpPr>
        <p:spPr>
          <a:xfrm>
            <a:off x="7461171" y="606111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Quick access to EHR streamlines the diagnostic process.</a:t>
            </a:r>
            <a:endParaRPr lang="en-US" sz="850" dirty="0"/>
          </a:p>
        </p:txBody>
      </p:sp>
      <p:sp>
        <p:nvSpPr>
          <p:cNvPr id="24" name="Text 20"/>
          <p:cNvSpPr/>
          <p:nvPr/>
        </p:nvSpPr>
        <p:spPr>
          <a:xfrm>
            <a:off x="10153531" y="720649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Highly Positive</a:t>
            </a:r>
            <a:endParaRPr lang="en-US" sz="2200" dirty="0"/>
          </a:p>
        </p:txBody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536" y="6497717"/>
            <a:ext cx="1701165" cy="1701165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10142339" y="834056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Satisfaction</a:t>
            </a:r>
            <a:endParaRPr lang="en-US" sz="1100" dirty="0"/>
          </a:p>
        </p:txBody>
      </p:sp>
      <p:sp>
        <p:nvSpPr>
          <p:cNvPr id="27" name="Text 22"/>
          <p:cNvSpPr/>
          <p:nvPr/>
        </p:nvSpPr>
        <p:spPr>
          <a:xfrm>
            <a:off x="7461171" y="863107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 indicates a much-improved user experience.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004" y="551021"/>
            <a:ext cx="7854791" cy="1151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Work: Innovating for Tomorrow's Healthcare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1004" y="1978581"/>
            <a:ext cx="785479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vision extends beyond current functionalities, integrating cutting-edge technologies to further enhance the healthcare ecosystem.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1004" y="2775109"/>
            <a:ext cx="460415" cy="4604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21567" y="2884408"/>
            <a:ext cx="236553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AI-Based Prediction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821567" y="3282672"/>
            <a:ext cx="716422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AI for predicting no-shows and optimizing appointment schedules.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1004" y="3945731"/>
            <a:ext cx="460415" cy="4604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21567" y="4055031"/>
            <a:ext cx="299239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Telemedicine Integration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821567" y="4453295"/>
            <a:ext cx="716422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WebRTC-based video call functionality for remote consultations.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1004" y="5116354"/>
            <a:ext cx="460415" cy="4604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21567" y="5225653"/>
            <a:ext cx="265271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IoT Device Integration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821567" y="5623917"/>
            <a:ext cx="7164229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with wearable health devices for continuous patient monitoring and data collection.</a:t>
            </a:r>
            <a:endParaRPr lang="en-US" sz="14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1004" y="6581656"/>
            <a:ext cx="460415" cy="46041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21567" y="6690955"/>
            <a:ext cx="262901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Blockchain Audit Trail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6821567" y="7089219"/>
            <a:ext cx="7164229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blockchain technology for an immutable and secure audit trail of medical records.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2025-12-05T19:17:46Z</dcterms:created>
  <dcterms:modified xsi:type="dcterms:W3CDTF">2025-12-05T19:17:46Z</dcterms:modified>
</cp:coreProperties>
</file>